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4" r:id="rId2"/>
    <p:sldId id="301" r:id="rId3"/>
    <p:sldId id="311" r:id="rId4"/>
    <p:sldId id="312" r:id="rId5"/>
    <p:sldId id="313" r:id="rId6"/>
    <p:sldId id="314" r:id="rId7"/>
    <p:sldId id="315" r:id="rId8"/>
    <p:sldId id="317" r:id="rId9"/>
    <p:sldId id="318" r:id="rId10"/>
    <p:sldId id="319" r:id="rId11"/>
    <p:sldId id="316" r:id="rId12"/>
  </p:sldIdLst>
  <p:sldSz cx="9144000" cy="6858000" type="screen4x3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74" y="-84"/>
      </p:cViewPr>
      <p:guideLst>
        <p:guide orient="horz" pos="1207"/>
        <p:guide pos="4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15C68-8C4C-4A50-B806-C603E9CF959D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1DBA5-C794-4E6E-93B0-1CAADCCCCC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Times" pitchFamily="18" charset="0"/>
            </a:endParaRPr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1960B9-66EF-4F5B-A339-7F8416FC2606}" type="slidenum">
              <a:rPr lang="fr-FR" smtClean="0">
                <a:latin typeface="Times" pitchFamily="18" charset="0"/>
              </a:rPr>
              <a:pPr/>
              <a:t>1</a:t>
            </a:fld>
            <a:endParaRPr lang="fr-FR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Line 22"/>
          <p:cNvSpPr>
            <a:spLocks noChangeShapeType="1"/>
          </p:cNvSpPr>
          <p:nvPr userDrawn="1"/>
        </p:nvSpPr>
        <p:spPr bwMode="auto">
          <a:xfrm>
            <a:off x="8763000" y="381000"/>
            <a:ext cx="381000" cy="0"/>
          </a:xfrm>
          <a:prstGeom prst="line">
            <a:avLst/>
          </a:prstGeom>
          <a:noFill/>
          <a:ln w="15875">
            <a:solidFill>
              <a:srgbClr val="D95F9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8" name="Line 23"/>
          <p:cNvSpPr>
            <a:spLocks noChangeShapeType="1"/>
          </p:cNvSpPr>
          <p:nvPr userDrawn="1"/>
        </p:nvSpPr>
        <p:spPr bwMode="auto">
          <a:xfrm>
            <a:off x="8763000" y="457200"/>
            <a:ext cx="381000" cy="0"/>
          </a:xfrm>
          <a:prstGeom prst="line">
            <a:avLst/>
          </a:prstGeom>
          <a:noFill/>
          <a:ln w="25400">
            <a:solidFill>
              <a:srgbClr val="F9DD2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9" name="Line 24"/>
          <p:cNvSpPr>
            <a:spLocks noChangeShapeType="1"/>
          </p:cNvSpPr>
          <p:nvPr userDrawn="1"/>
        </p:nvSpPr>
        <p:spPr bwMode="auto">
          <a:xfrm>
            <a:off x="8763000" y="609600"/>
            <a:ext cx="381000" cy="0"/>
          </a:xfrm>
          <a:prstGeom prst="line">
            <a:avLst/>
          </a:prstGeom>
          <a:noFill/>
          <a:ln w="19050">
            <a:solidFill>
              <a:srgbClr val="E080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>
            <a:off x="8763000" y="533400"/>
            <a:ext cx="381000" cy="0"/>
          </a:xfrm>
          <a:prstGeom prst="line">
            <a:avLst/>
          </a:prstGeom>
          <a:noFill/>
          <a:ln w="22225">
            <a:solidFill>
              <a:srgbClr val="7EC4D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6"/>
          <p:cNvPicPr>
            <a:picLocks noChangeAspect="1" noChangeArrowheads="1"/>
          </p:cNvPicPr>
          <p:nvPr userDrawn="1"/>
        </p:nvPicPr>
        <p:blipFill>
          <a:blip r:embed="rId2" cstate="print"/>
          <a:srcRect r="305"/>
          <a:stretch>
            <a:fillRect/>
          </a:stretch>
        </p:blipFill>
        <p:spPr bwMode="auto">
          <a:xfrm>
            <a:off x="0" y="5848350"/>
            <a:ext cx="91344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0" hangingPunct="0">
              <a:spcBef>
                <a:spcPct val="0"/>
              </a:spcBef>
              <a:buSzTx/>
              <a:defRPr sz="900"/>
            </a:lvl1pPr>
          </a:lstStyle>
          <a:p>
            <a:pPr>
              <a:defRPr/>
            </a:pPr>
            <a:fld id="{D57ACE86-FF24-45FA-A096-CABBE2D8FB7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Line 22"/>
          <p:cNvSpPr>
            <a:spLocks noChangeShapeType="1"/>
          </p:cNvSpPr>
          <p:nvPr userDrawn="1"/>
        </p:nvSpPr>
        <p:spPr bwMode="auto">
          <a:xfrm>
            <a:off x="8763000" y="381000"/>
            <a:ext cx="381000" cy="0"/>
          </a:xfrm>
          <a:prstGeom prst="line">
            <a:avLst/>
          </a:prstGeom>
          <a:noFill/>
          <a:ln w="15875">
            <a:solidFill>
              <a:srgbClr val="D95F9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9" name="Line 23"/>
          <p:cNvSpPr>
            <a:spLocks noChangeShapeType="1"/>
          </p:cNvSpPr>
          <p:nvPr userDrawn="1"/>
        </p:nvSpPr>
        <p:spPr bwMode="auto">
          <a:xfrm>
            <a:off x="8763000" y="457200"/>
            <a:ext cx="381000" cy="0"/>
          </a:xfrm>
          <a:prstGeom prst="line">
            <a:avLst/>
          </a:prstGeom>
          <a:noFill/>
          <a:ln w="25400">
            <a:solidFill>
              <a:srgbClr val="F9DD2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10" name="Line 24"/>
          <p:cNvSpPr>
            <a:spLocks noChangeShapeType="1"/>
          </p:cNvSpPr>
          <p:nvPr userDrawn="1"/>
        </p:nvSpPr>
        <p:spPr bwMode="auto">
          <a:xfrm>
            <a:off x="8763000" y="609600"/>
            <a:ext cx="381000" cy="0"/>
          </a:xfrm>
          <a:prstGeom prst="line">
            <a:avLst/>
          </a:prstGeom>
          <a:noFill/>
          <a:ln w="19050">
            <a:solidFill>
              <a:srgbClr val="E080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11" name="Line 25"/>
          <p:cNvSpPr>
            <a:spLocks noChangeShapeType="1"/>
          </p:cNvSpPr>
          <p:nvPr userDrawn="1"/>
        </p:nvSpPr>
        <p:spPr bwMode="auto">
          <a:xfrm>
            <a:off x="8763000" y="533400"/>
            <a:ext cx="381000" cy="0"/>
          </a:xfrm>
          <a:prstGeom prst="line">
            <a:avLst/>
          </a:prstGeom>
          <a:noFill/>
          <a:ln w="22225">
            <a:solidFill>
              <a:srgbClr val="7EC4D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E3B18-19DF-4B3D-AEC3-A6C1A1604D2A}" type="datetimeFigureOut">
              <a:rPr lang="fr-FR" smtClean="0"/>
              <a:pPr/>
              <a:t>12/01/2011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DF9BA-D94D-4283-A20A-4802D677EB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ziza.lahlou@comptoirsdumultimedia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1"/>
          <p:cNvSpPr txBox="1">
            <a:spLocks noChangeArrowheads="1"/>
          </p:cNvSpPr>
          <p:nvPr/>
        </p:nvSpPr>
        <p:spPr bwMode="auto">
          <a:xfrm>
            <a:off x="500063" y="6553200"/>
            <a:ext cx="63547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sz="900" dirty="0"/>
              <a:t>33 rue de Ponthieu, 75008 Paris    t +33 (0)1 53 83 92 40    info@comptoirsdumultimedia.com               </a:t>
            </a:r>
          </a:p>
        </p:txBody>
      </p:sp>
      <p:pic>
        <p:nvPicPr>
          <p:cNvPr id="3076" name="Picture 20"/>
          <p:cNvPicPr>
            <a:picLocks noChangeAspect="1" noChangeArrowheads="1"/>
          </p:cNvPicPr>
          <p:nvPr/>
        </p:nvPicPr>
        <p:blipFill>
          <a:blip r:embed="rId3" cstate="print"/>
          <a:srcRect l="42969" t="21114" r="19986"/>
          <a:stretch>
            <a:fillRect/>
          </a:stretch>
        </p:blipFill>
        <p:spPr bwMode="auto">
          <a:xfrm>
            <a:off x="2725738" y="3098800"/>
            <a:ext cx="64182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 descr="C:\Documents and Settings\nicolas.dalmar\Bureau\Visuels\3D Human - Nico\400_F_4599113_CAkXNpc9oeUbCJmMqte315qwRcTTPf7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52536" y="1700213"/>
            <a:ext cx="373221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85750" y="188640"/>
            <a:ext cx="85725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SzPct val="55000"/>
              <a:defRPr/>
            </a:pPr>
            <a:endParaRPr lang="fr-FR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spcBef>
                <a:spcPct val="20000"/>
              </a:spcBef>
              <a:buSzPct val="55000"/>
              <a:defRPr/>
            </a:pP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188640"/>
            <a:ext cx="9144000" cy="7200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</a:pPr>
            <a:r>
              <a:rPr lang="fr-FR" b="1" dirty="0" smtClean="0">
                <a:solidFill>
                  <a:schemeClr val="bg1"/>
                </a:solidFill>
                <a:latin typeface="Verdana" pitchFamily="34" charset="0"/>
              </a:rPr>
              <a:t>Refonte du site ENPC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780" y="5949280"/>
            <a:ext cx="1101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Janvier 2011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3923928" y="2617748"/>
            <a:ext cx="3540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Formation des testeurs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594555" y="181089"/>
            <a:ext cx="10098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Le test</a:t>
            </a:r>
          </a:p>
          <a:p>
            <a:pPr algn="r"/>
            <a:endParaRPr lang="fr-FR" dirty="0" smtClean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87916" y="1268760"/>
            <a:ext cx="6080767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fr-FR" b="1" dirty="0" smtClean="0">
                <a:solidFill>
                  <a:schemeClr val="tx2"/>
                </a:solidFill>
              </a:rPr>
              <a:t>1. Elaborer son arborescence</a:t>
            </a:r>
          </a:p>
          <a:p>
            <a:pPr marL="342900" indent="-342900"/>
            <a:r>
              <a:rPr lang="fr-FR" sz="1200" dirty="0" smtClean="0">
                <a:solidFill>
                  <a:prstClr val="black"/>
                </a:solidFill>
              </a:rPr>
              <a:t>Ne pas multiplier les niveaux</a:t>
            </a:r>
          </a:p>
          <a:p>
            <a:pPr marL="342900" indent="-342900"/>
            <a:r>
              <a:rPr lang="fr-FR" sz="1200" dirty="0" smtClean="0">
                <a:solidFill>
                  <a:prstClr val="black"/>
                </a:solidFill>
              </a:rPr>
              <a:t>Etre cohérent avec le reste de l’arborescence</a:t>
            </a:r>
          </a:p>
          <a:p>
            <a:pPr marL="342900" indent="-342900"/>
            <a:endParaRPr lang="fr-FR" sz="1200" dirty="0" smtClean="0">
              <a:solidFill>
                <a:prstClr val="black"/>
              </a:solidFill>
            </a:endParaRPr>
          </a:p>
          <a:p>
            <a:pPr marL="342900" indent="-342900"/>
            <a:r>
              <a:rPr lang="fr-FR" b="1" dirty="0" smtClean="0">
                <a:solidFill>
                  <a:schemeClr val="tx2"/>
                </a:solidFill>
              </a:rPr>
              <a:t>2. Organiser son équipe</a:t>
            </a:r>
          </a:p>
          <a:p>
            <a:pPr marL="342900" indent="-342900"/>
            <a:r>
              <a:rPr lang="fr-FR" sz="1200" dirty="0" smtClean="0">
                <a:solidFill>
                  <a:prstClr val="black"/>
                </a:solidFill>
              </a:rPr>
              <a:t>Ne pas démultiplier les groupes</a:t>
            </a:r>
          </a:p>
          <a:p>
            <a:pPr marL="342900" indent="-342900"/>
            <a:r>
              <a:rPr lang="fr-FR" sz="1200" dirty="0" smtClean="0">
                <a:solidFill>
                  <a:prstClr val="black"/>
                </a:solidFill>
              </a:rPr>
              <a:t>Assigner des rôles clairs à chacun</a:t>
            </a:r>
          </a:p>
          <a:p>
            <a:pPr marL="342900" indent="-342900"/>
            <a:endParaRPr lang="fr-FR" sz="1200" dirty="0" smtClean="0">
              <a:solidFill>
                <a:prstClr val="black"/>
              </a:solidFill>
            </a:endParaRPr>
          </a:p>
          <a:p>
            <a:pPr marL="342900" indent="-342900"/>
            <a:r>
              <a:rPr lang="fr-FR" b="1" dirty="0" smtClean="0">
                <a:solidFill>
                  <a:schemeClr val="tx2"/>
                </a:solidFill>
              </a:rPr>
              <a:t>3. Création de son arborescence, des pages</a:t>
            </a:r>
          </a:p>
          <a:p>
            <a:pPr marL="342900" indent="-342900"/>
            <a:r>
              <a:rPr lang="fr-FR" sz="1200" dirty="0" smtClean="0">
                <a:solidFill>
                  <a:prstClr val="black"/>
                </a:solidFill>
              </a:rPr>
              <a:t>Eviter les pages trop longues</a:t>
            </a:r>
          </a:p>
          <a:p>
            <a:pPr marL="342900" indent="-342900"/>
            <a:r>
              <a:rPr lang="fr-FR" sz="1200" dirty="0" smtClean="0">
                <a:solidFill>
                  <a:prstClr val="black"/>
                </a:solidFill>
              </a:rPr>
              <a:t>(préférer créer deux pages différentes, exploiter la colonne de droite pour « prolonger »</a:t>
            </a:r>
          </a:p>
          <a:p>
            <a:pPr marL="342900" indent="-342900"/>
            <a:r>
              <a:rPr lang="fr-FR" sz="1200" dirty="0" smtClean="0">
                <a:solidFill>
                  <a:prstClr val="black"/>
                </a:solidFill>
              </a:rPr>
              <a:t>la lecture d’une page)</a:t>
            </a:r>
          </a:p>
          <a:p>
            <a:pPr marL="342900" indent="-342900"/>
            <a:endParaRPr lang="fr-FR" sz="1200" dirty="0" smtClean="0">
              <a:solidFill>
                <a:prstClr val="black"/>
              </a:solidFill>
            </a:endParaRPr>
          </a:p>
          <a:p>
            <a:pPr marL="342900" indent="-342900"/>
            <a:r>
              <a:rPr lang="fr-FR" sz="1200" dirty="0" smtClean="0">
                <a:solidFill>
                  <a:srgbClr val="FFC000"/>
                </a:solidFill>
              </a:rPr>
              <a:t> </a:t>
            </a:r>
            <a:r>
              <a:rPr lang="fr-FR" sz="1200" b="1" dirty="0" smtClean="0">
                <a:solidFill>
                  <a:srgbClr val="FFC000"/>
                </a:solidFill>
              </a:rPr>
              <a:t>-        Vérification des pages créées, du contenu, de l’emplacement </a:t>
            </a:r>
          </a:p>
          <a:p>
            <a:pPr marL="342900" indent="-342900"/>
            <a:r>
              <a:rPr lang="fr-FR" sz="1200" i="1" dirty="0" smtClean="0">
                <a:solidFill>
                  <a:prstClr val="black"/>
                </a:solidFill>
              </a:rPr>
              <a:t>Est-ce ma page se présente correctement ? Est-elle bien placée dans mon arborescence ?</a:t>
            </a:r>
          </a:p>
          <a:p>
            <a:pPr marL="342900" indent="-342900">
              <a:buFontTx/>
              <a:buChar char="-"/>
            </a:pPr>
            <a:r>
              <a:rPr lang="fr-FR" sz="1200" b="1" dirty="0" smtClean="0">
                <a:solidFill>
                  <a:srgbClr val="FFC000"/>
                </a:solidFill>
              </a:rPr>
              <a:t>Vérification des actions sur une page</a:t>
            </a:r>
          </a:p>
          <a:p>
            <a:pPr marL="342900" indent="-342900"/>
            <a:r>
              <a:rPr lang="fr-FR" sz="1200" i="1" dirty="0" smtClean="0">
                <a:solidFill>
                  <a:prstClr val="black"/>
                </a:solidFill>
              </a:rPr>
              <a:t>Quel est le statut de ma page ?  </a:t>
            </a:r>
          </a:p>
          <a:p>
            <a:pPr marL="342900" indent="-342900"/>
            <a:r>
              <a:rPr lang="fr-FR" sz="1200" i="1" dirty="0" smtClean="0">
                <a:solidFill>
                  <a:prstClr val="black"/>
                </a:solidFill>
              </a:rPr>
              <a:t>Que se passe-t-il quand je soumets à validation, à relecture , quand je publie? </a:t>
            </a:r>
          </a:p>
          <a:p>
            <a:pPr marL="342900" indent="-342900"/>
            <a:r>
              <a:rPr lang="fr-FR" sz="1200" i="1" dirty="0" smtClean="0">
                <a:solidFill>
                  <a:prstClr val="black"/>
                </a:solidFill>
              </a:rPr>
              <a:t>Est-ce que les actions s’enregistrent correctement dans le plan du site, dans le journal de bord ?</a:t>
            </a:r>
          </a:p>
          <a:p>
            <a:pPr marL="342900" indent="-342900">
              <a:buFontTx/>
              <a:buChar char="-"/>
            </a:pPr>
            <a:r>
              <a:rPr lang="fr-FR" sz="1200" b="1" dirty="0" smtClean="0">
                <a:solidFill>
                  <a:srgbClr val="FFC000"/>
                </a:solidFill>
              </a:rPr>
              <a:t>Vérification des groupes </a:t>
            </a:r>
          </a:p>
          <a:p>
            <a:pPr marL="342900" indent="-342900"/>
            <a:r>
              <a:rPr lang="fr-FR" sz="1200" i="1" dirty="0" smtClean="0">
                <a:solidFill>
                  <a:prstClr val="black"/>
                </a:solidFill>
              </a:rPr>
              <a:t>Ai-je accès uniquement à mes groupes ?</a:t>
            </a:r>
          </a:p>
          <a:p>
            <a:pPr marL="342900" indent="-342900"/>
            <a:r>
              <a:rPr lang="fr-FR" sz="1200" i="1" dirty="0" smtClean="0">
                <a:solidFill>
                  <a:prstClr val="black"/>
                </a:solidFill>
              </a:rPr>
              <a:t>Est-ce que les pages créées sont rattachées au(x) bon(s) groupe(s) ?</a:t>
            </a:r>
          </a:p>
          <a:p>
            <a:pPr marL="342900" indent="-342900">
              <a:buFontTx/>
              <a:buChar char="-"/>
            </a:pPr>
            <a:r>
              <a:rPr lang="fr-FR" sz="1200" b="1" dirty="0" smtClean="0">
                <a:solidFill>
                  <a:srgbClr val="FFC000"/>
                </a:solidFill>
              </a:rPr>
              <a:t>Vérification des permissions en fonction des rôles</a:t>
            </a:r>
          </a:p>
          <a:p>
            <a:pPr marL="342900" indent="-342900"/>
            <a:r>
              <a:rPr lang="fr-FR" sz="1200" i="1" dirty="0" smtClean="0">
                <a:solidFill>
                  <a:prstClr val="black"/>
                </a:solidFill>
              </a:rPr>
              <a:t>Est-ce que chaque permission s’applique correctement ?</a:t>
            </a:r>
          </a:p>
          <a:p>
            <a:pPr marL="342900" indent="-342900"/>
            <a:endParaRPr lang="fr-FR" sz="1200" dirty="0" smtClean="0">
              <a:solidFill>
                <a:prstClr val="black"/>
              </a:solidFill>
            </a:endParaRPr>
          </a:p>
          <a:p>
            <a:pPr marL="342900" indent="-342900">
              <a:buFontTx/>
              <a:buChar char="-"/>
            </a:pPr>
            <a:endParaRPr lang="fr-FR" sz="1200" dirty="0" smtClean="0">
              <a:solidFill>
                <a:prstClr val="black"/>
              </a:solidFill>
            </a:endParaRPr>
          </a:p>
          <a:p>
            <a:pPr marL="342900" indent="-342900">
              <a:buFontTx/>
              <a:buChar char="-"/>
            </a:pPr>
            <a:endParaRPr lang="fr-FR" sz="1200" dirty="0" smtClean="0">
              <a:solidFill>
                <a:prstClr val="black"/>
              </a:solidFill>
            </a:endParaRPr>
          </a:p>
          <a:p>
            <a:pPr marL="342900" indent="-342900">
              <a:buFontTx/>
              <a:buChar char="-"/>
            </a:pPr>
            <a:endParaRPr lang="fr-FR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571904" y="181089"/>
            <a:ext cx="20325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L’arborescence</a:t>
            </a:r>
          </a:p>
          <a:p>
            <a:pPr algn="r"/>
            <a:endParaRPr lang="fr-FR" dirty="0" smtClean="0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1520" y="1468993"/>
            <a:ext cx="668067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Le nombre de niveaux </a:t>
            </a:r>
            <a:r>
              <a:rPr lang="fr-FR" sz="1600" dirty="0" smtClean="0"/>
              <a:t>: vous pouvez créer jusqu’à 5 niveaux de profondeur</a:t>
            </a:r>
          </a:p>
          <a:p>
            <a:endParaRPr lang="fr-FR" sz="1600" dirty="0" smtClean="0"/>
          </a:p>
          <a:p>
            <a:endParaRPr lang="fr-FR" sz="1600" dirty="0" smtClean="0"/>
          </a:p>
          <a:p>
            <a:r>
              <a:rPr lang="fr-FR" b="1" dirty="0" smtClean="0">
                <a:solidFill>
                  <a:schemeClr val="tx2"/>
                </a:solidFill>
              </a:rPr>
              <a:t>Le rubriquage retenu par l’Ecole (niveau 0)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846437"/>
            <a:ext cx="83058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251520" y="5003884"/>
            <a:ext cx="2569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Les gabarits disponibles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325933" y="188640"/>
            <a:ext cx="1453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Sommaire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Line 22"/>
          <p:cNvSpPr>
            <a:spLocks noChangeShapeType="1"/>
          </p:cNvSpPr>
          <p:nvPr/>
        </p:nvSpPr>
        <p:spPr bwMode="auto">
          <a:xfrm>
            <a:off x="8763000" y="381000"/>
            <a:ext cx="381000" cy="0"/>
          </a:xfrm>
          <a:prstGeom prst="line">
            <a:avLst/>
          </a:prstGeom>
          <a:noFill/>
          <a:ln w="15875">
            <a:solidFill>
              <a:srgbClr val="D95F9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4" name="Line 23"/>
          <p:cNvSpPr>
            <a:spLocks noChangeShapeType="1"/>
          </p:cNvSpPr>
          <p:nvPr/>
        </p:nvSpPr>
        <p:spPr bwMode="auto">
          <a:xfrm>
            <a:off x="8763000" y="457200"/>
            <a:ext cx="381000" cy="0"/>
          </a:xfrm>
          <a:prstGeom prst="line">
            <a:avLst/>
          </a:prstGeom>
          <a:noFill/>
          <a:ln w="25400">
            <a:solidFill>
              <a:srgbClr val="F9DD2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5" name="Line 24"/>
          <p:cNvSpPr>
            <a:spLocks noChangeShapeType="1"/>
          </p:cNvSpPr>
          <p:nvPr/>
        </p:nvSpPr>
        <p:spPr bwMode="auto">
          <a:xfrm>
            <a:off x="8763000" y="609600"/>
            <a:ext cx="381000" cy="0"/>
          </a:xfrm>
          <a:prstGeom prst="line">
            <a:avLst/>
          </a:prstGeom>
          <a:noFill/>
          <a:ln w="19050">
            <a:solidFill>
              <a:srgbClr val="E080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6" name="Line 25"/>
          <p:cNvSpPr>
            <a:spLocks noChangeShapeType="1"/>
          </p:cNvSpPr>
          <p:nvPr/>
        </p:nvSpPr>
        <p:spPr bwMode="auto">
          <a:xfrm>
            <a:off x="8763000" y="533400"/>
            <a:ext cx="381000" cy="0"/>
          </a:xfrm>
          <a:prstGeom prst="line">
            <a:avLst/>
          </a:prstGeom>
          <a:noFill/>
          <a:ln w="22225">
            <a:solidFill>
              <a:srgbClr val="7EC4D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SzPct val="100000"/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779912" y="1844824"/>
            <a:ext cx="43205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fr-FR" sz="1600" b="1" dirty="0" smtClean="0"/>
              <a:t>1. Les objectifs</a:t>
            </a:r>
          </a:p>
          <a:p>
            <a:pPr marL="342900" indent="-342900"/>
            <a:endParaRPr lang="fr-FR" sz="1600" b="1" dirty="0" smtClean="0"/>
          </a:p>
          <a:p>
            <a:pPr marL="342900" indent="-342900"/>
            <a:r>
              <a:rPr lang="fr-FR" sz="1600" b="1" dirty="0" smtClean="0"/>
              <a:t>2. Les notions clés</a:t>
            </a:r>
          </a:p>
          <a:p>
            <a:pPr marL="342900" indent="-342900"/>
            <a:endParaRPr lang="fr-FR" sz="1600" b="1" dirty="0" smtClean="0"/>
          </a:p>
          <a:p>
            <a:pPr marL="342900" indent="-342900"/>
            <a:r>
              <a:rPr lang="fr-FR" sz="1600" b="1" dirty="0" smtClean="0"/>
              <a:t>3. Les gabarits</a:t>
            </a:r>
          </a:p>
          <a:p>
            <a:pPr marL="342900" indent="-342900"/>
            <a:endParaRPr lang="fr-FR" sz="1600" b="1" dirty="0" smtClean="0"/>
          </a:p>
          <a:p>
            <a:pPr marL="342900" indent="-342900"/>
            <a:r>
              <a:rPr lang="fr-FR" sz="1600" b="1" dirty="0" smtClean="0"/>
              <a:t>4. La présentation de l’interface d’administration</a:t>
            </a:r>
          </a:p>
          <a:p>
            <a:pPr marL="342900" indent="-342900"/>
            <a:endParaRPr lang="fr-FR" sz="1600" b="1" dirty="0" smtClean="0"/>
          </a:p>
          <a:p>
            <a:pPr marL="342900" indent="-342900"/>
            <a:endParaRPr lang="fr-FR" sz="1600" dirty="0"/>
          </a:p>
        </p:txBody>
      </p:sp>
      <p:pic>
        <p:nvPicPr>
          <p:cNvPr id="9" name="Picture 2" descr="C:\Documents and Settings\nicolas.dalmar\Bureau\Visuels\3D Human - Nico\400_F_4599113_CAkXNpc9oeUbCJmMqte315qwRcTTPf7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08520" y="1484784"/>
            <a:ext cx="373221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881668" y="181089"/>
            <a:ext cx="172278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Les objectifs</a:t>
            </a:r>
          </a:p>
          <a:p>
            <a:pPr algn="r"/>
            <a:endParaRPr lang="fr-FR" dirty="0" smtClean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1020792"/>
            <a:ext cx="5328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>
                <a:latin typeface="Arial"/>
                <a:cs typeface="Arial"/>
              </a:rPr>
              <a:t>▪ </a:t>
            </a:r>
            <a:r>
              <a:rPr lang="fr-FR" sz="1600" dirty="0" smtClean="0"/>
              <a:t>Appréhender l’étendue des possibilités du site</a:t>
            </a:r>
          </a:p>
          <a:p>
            <a:pPr>
              <a:lnSpc>
                <a:spcPct val="150000"/>
              </a:lnSpc>
            </a:pPr>
            <a:r>
              <a:rPr lang="fr-FR" sz="1600" dirty="0" smtClean="0">
                <a:latin typeface="Arial"/>
                <a:cs typeface="Arial"/>
              </a:rPr>
              <a:t>▪ </a:t>
            </a:r>
            <a:r>
              <a:rPr lang="fr-FR" sz="1600" dirty="0" smtClean="0"/>
              <a:t>Comprendre la logique du site</a:t>
            </a:r>
          </a:p>
          <a:p>
            <a:pPr>
              <a:lnSpc>
                <a:spcPct val="150000"/>
              </a:lnSpc>
            </a:pPr>
            <a:r>
              <a:rPr lang="fr-FR" sz="1600" dirty="0" smtClean="0">
                <a:latin typeface="Arial"/>
                <a:cs typeface="Arial"/>
              </a:rPr>
              <a:t>▪ </a:t>
            </a:r>
            <a:r>
              <a:rPr lang="fr-FR" sz="1600" dirty="0" smtClean="0"/>
              <a:t>Tester le fonctionnement du site et signaler tous les dysfonctionnements </a:t>
            </a:r>
          </a:p>
          <a:p>
            <a:pPr>
              <a:lnSpc>
                <a:spcPct val="150000"/>
              </a:lnSpc>
            </a:pPr>
            <a:r>
              <a:rPr lang="fr-FR" sz="1600" dirty="0" smtClean="0">
                <a:latin typeface="Arial"/>
                <a:cs typeface="Arial"/>
              </a:rPr>
              <a:t>▪ </a:t>
            </a:r>
            <a:r>
              <a:rPr lang="fr-FR" sz="1600" dirty="0" smtClean="0"/>
              <a:t>Commencer à alimenter le site</a:t>
            </a:r>
          </a:p>
          <a:p>
            <a:pPr>
              <a:lnSpc>
                <a:spcPct val="150000"/>
              </a:lnSpc>
            </a:pPr>
            <a:endParaRPr lang="fr-FR" sz="1600" dirty="0" smtClean="0"/>
          </a:p>
          <a:p>
            <a:pPr>
              <a:lnSpc>
                <a:spcPct val="150000"/>
              </a:lnSpc>
            </a:pPr>
            <a:endParaRPr lang="fr-FR" sz="1600" dirty="0" smtClean="0"/>
          </a:p>
          <a:p>
            <a:pPr>
              <a:lnSpc>
                <a:spcPct val="150000"/>
              </a:lnSpc>
            </a:pPr>
            <a:endParaRPr lang="fr-FR" sz="1600" dirty="0" smtClean="0"/>
          </a:p>
          <a:p>
            <a:pPr>
              <a:lnSpc>
                <a:spcPct val="150000"/>
              </a:lnSpc>
            </a:pPr>
            <a:endParaRPr lang="fr-FR" sz="1600" dirty="0"/>
          </a:p>
        </p:txBody>
      </p:sp>
      <p:sp>
        <p:nvSpPr>
          <p:cNvPr id="5" name="Rectangle 4"/>
          <p:cNvSpPr/>
          <p:nvPr/>
        </p:nvSpPr>
        <p:spPr>
          <a:xfrm>
            <a:off x="179512" y="349121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dirty="0" smtClean="0">
                <a:solidFill>
                  <a:schemeClr val="tx2"/>
                </a:solidFill>
              </a:rPr>
              <a:t>Un outil est en place 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pour trier et traiter vos demandes</a:t>
            </a:r>
            <a:endParaRPr lang="fr-FR" sz="16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07830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dirty="0" smtClean="0"/>
              <a:t>http://redmine.paristech.comptoirsduweb.com</a:t>
            </a:r>
            <a:endParaRPr lang="fr-FR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433466"/>
            <a:ext cx="3456384" cy="187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63" y="4355306"/>
            <a:ext cx="3385045" cy="19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4752528" y="349121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dirty="0" smtClean="0">
                <a:solidFill>
                  <a:schemeClr val="tx2"/>
                </a:solidFill>
              </a:rPr>
              <a:t>Un fichier pour vous rappeler les fonctionnalités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et les points à vérifier</a:t>
            </a:r>
            <a:endParaRPr lang="fr-FR" sz="1600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6381328"/>
            <a:ext cx="8064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chemeClr val="tx2"/>
                </a:solidFill>
              </a:rPr>
              <a:t>Un contact : </a:t>
            </a:r>
            <a:r>
              <a:rPr lang="fr-FR" sz="1200" dirty="0" smtClean="0">
                <a:hlinkClick r:id="rId4"/>
              </a:rPr>
              <a:t>aziza.lahlou@comptoirsdumultimedia.com</a:t>
            </a:r>
            <a:r>
              <a:rPr lang="fr-FR" sz="1200" dirty="0" smtClean="0"/>
              <a:t>  - 06 21 32 13 50 </a:t>
            </a:r>
          </a:p>
        </p:txBody>
      </p:sp>
      <p:sp>
        <p:nvSpPr>
          <p:cNvPr id="10" name="ZoneTexte 9"/>
          <p:cNvSpPr txBox="1"/>
          <p:nvPr/>
        </p:nvSpPr>
        <p:spPr>
          <a:xfrm rot="20764991">
            <a:off x="6186131" y="1556792"/>
            <a:ext cx="1419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Sortie du site</a:t>
            </a:r>
          </a:p>
          <a:p>
            <a:r>
              <a:rPr lang="fr-FR" dirty="0" smtClean="0">
                <a:solidFill>
                  <a:srgbClr val="FFC000"/>
                </a:solidFill>
              </a:rPr>
              <a:t>5 Février</a:t>
            </a:r>
            <a:endParaRPr lang="fr-FR" dirty="0">
              <a:solidFill>
                <a:srgbClr val="FFC000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 rot="154231" flipV="1">
            <a:off x="6012160" y="1379083"/>
            <a:ext cx="1512168" cy="43204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54231" flipV="1">
            <a:off x="6228184" y="1988840"/>
            <a:ext cx="1512168" cy="43204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462450" y="181089"/>
            <a:ext cx="21419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Les notions clés</a:t>
            </a:r>
          </a:p>
          <a:p>
            <a:pPr algn="r"/>
            <a:endParaRPr lang="fr-FR" dirty="0" smtClean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351215"/>
            <a:ext cx="8546827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Le gabarit </a:t>
            </a:r>
            <a:r>
              <a:rPr lang="fr-FR" dirty="0" smtClean="0">
                <a:solidFill>
                  <a:schemeClr val="tx2"/>
                </a:solidFill>
              </a:rPr>
              <a:t>: </a:t>
            </a:r>
            <a:r>
              <a:rPr lang="fr-FR" sz="1600" dirty="0" smtClean="0"/>
              <a:t>type de page à votre disposition pour mettre en forme vos contenus</a:t>
            </a:r>
          </a:p>
          <a:p>
            <a:endParaRPr lang="fr-FR" sz="1600" dirty="0" smtClean="0"/>
          </a:p>
          <a:p>
            <a:r>
              <a:rPr lang="fr-FR" sz="1600" dirty="0" smtClean="0">
                <a:latin typeface="Arial"/>
                <a:cs typeface="Arial"/>
              </a:rPr>
              <a:t>      ▪ </a:t>
            </a:r>
            <a:r>
              <a:rPr lang="fr-FR" sz="1600" dirty="0" smtClean="0"/>
              <a:t>La page de présentation du thème</a:t>
            </a:r>
            <a:endParaRPr lang="fr-FR" sz="1600" dirty="0" smtClean="0">
              <a:latin typeface="Arial"/>
              <a:cs typeface="Arial"/>
            </a:endParaRPr>
          </a:p>
          <a:p>
            <a:r>
              <a:rPr lang="fr-FR" sz="1600" dirty="0" smtClean="0">
                <a:latin typeface="Arial"/>
                <a:cs typeface="Arial"/>
              </a:rPr>
              <a:t>      ▪ </a:t>
            </a:r>
            <a:r>
              <a:rPr lang="fr-FR" sz="1600" dirty="0" smtClean="0"/>
              <a:t>La page avec en-tête</a:t>
            </a:r>
          </a:p>
          <a:p>
            <a:r>
              <a:rPr lang="fr-FR" sz="1600" dirty="0" smtClean="0">
                <a:latin typeface="Arial"/>
                <a:cs typeface="Arial"/>
              </a:rPr>
              <a:t>      ▪ </a:t>
            </a:r>
            <a:r>
              <a:rPr lang="fr-FR" sz="1600" dirty="0" smtClean="0"/>
              <a:t>La page simple</a:t>
            </a:r>
          </a:p>
          <a:p>
            <a:r>
              <a:rPr lang="fr-FR" sz="1600" dirty="0" smtClean="0">
                <a:latin typeface="Arial"/>
                <a:cs typeface="Arial"/>
              </a:rPr>
              <a:t>      ▪ </a:t>
            </a:r>
            <a:r>
              <a:rPr lang="fr-FR" sz="1600" dirty="0" smtClean="0"/>
              <a:t>La page de navigation avec onglets</a:t>
            </a:r>
          </a:p>
          <a:p>
            <a:endParaRPr lang="fr-FR" dirty="0" smtClean="0"/>
          </a:p>
          <a:p>
            <a:r>
              <a:rPr lang="fr-FR" b="1" dirty="0" smtClean="0">
                <a:solidFill>
                  <a:schemeClr val="tx2"/>
                </a:solidFill>
              </a:rPr>
              <a:t>Le microsite </a:t>
            </a:r>
            <a:r>
              <a:rPr lang="fr-FR" dirty="0" smtClean="0">
                <a:solidFill>
                  <a:schemeClr val="tx2"/>
                </a:solidFill>
              </a:rPr>
              <a:t>: </a:t>
            </a:r>
            <a:r>
              <a:rPr lang="fr-FR" sz="1600" dirty="0" smtClean="0"/>
              <a:t>site à part entière avec une arborescence et des contenus propres</a:t>
            </a:r>
          </a:p>
          <a:p>
            <a:r>
              <a:rPr lang="fr-FR" sz="1600" dirty="0" smtClean="0"/>
              <a:t>La page d’accueil est spécifique mais les gabarits des pages intérieures sont les mêmes que ceux </a:t>
            </a:r>
          </a:p>
          <a:p>
            <a:r>
              <a:rPr lang="fr-FR" sz="1600" dirty="0" smtClean="0"/>
              <a:t>disponibles pour le site principal</a:t>
            </a:r>
          </a:p>
          <a:p>
            <a:endParaRPr lang="fr-FR" sz="1600" dirty="0" smtClean="0"/>
          </a:p>
          <a:p>
            <a:r>
              <a:rPr lang="fr-FR" sz="1600" dirty="0" smtClean="0">
                <a:latin typeface="Arial"/>
                <a:cs typeface="Arial"/>
              </a:rPr>
              <a:t>      ▪ </a:t>
            </a:r>
            <a:r>
              <a:rPr lang="fr-FR" sz="1600" dirty="0" smtClean="0"/>
              <a:t>Un microsite peut être supprimé</a:t>
            </a:r>
          </a:p>
          <a:p>
            <a:r>
              <a:rPr lang="fr-FR" sz="1600" dirty="0" smtClean="0">
                <a:latin typeface="Arial"/>
                <a:cs typeface="Arial"/>
              </a:rPr>
              <a:t>      ▪ </a:t>
            </a:r>
            <a:r>
              <a:rPr lang="fr-FR" sz="1600" dirty="0" smtClean="0"/>
              <a:t>De nouveaux microsites peuvent êtres créés automatiquement, ils se distinguent par leur nom </a:t>
            </a:r>
          </a:p>
          <a:p>
            <a:r>
              <a:rPr lang="fr-FR" sz="1600" dirty="0" smtClean="0"/>
              <a:t>          et leur couleur</a:t>
            </a:r>
          </a:p>
          <a:p>
            <a:endParaRPr 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462450" y="181089"/>
            <a:ext cx="21419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Les notions clés</a:t>
            </a:r>
          </a:p>
          <a:p>
            <a:pPr algn="r"/>
            <a:endParaRPr lang="fr-FR" dirty="0" smtClean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043444"/>
            <a:ext cx="5172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La page Parent </a:t>
            </a:r>
            <a:r>
              <a:rPr lang="fr-FR" sz="1600" dirty="0" smtClean="0"/>
              <a:t>: La page qui se situe au-dessus de la vôtre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3140968"/>
            <a:ext cx="2592288" cy="30963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170080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dirty="0" smtClean="0"/>
              <a:t>▪ Pour placer sa page dans l’arborescence</a:t>
            </a:r>
          </a:p>
          <a:p>
            <a:endParaRPr lang="fr-FR" sz="1600" dirty="0" smtClean="0"/>
          </a:p>
          <a:p>
            <a:r>
              <a:rPr lang="fr-FR" sz="1600" dirty="0" smtClean="0"/>
              <a:t>▪ Pour créer un index automatique : </a:t>
            </a:r>
          </a:p>
        </p:txBody>
      </p:sp>
      <p:sp>
        <p:nvSpPr>
          <p:cNvPr id="7" name="Rectangle 6"/>
          <p:cNvSpPr/>
          <p:nvPr/>
        </p:nvSpPr>
        <p:spPr>
          <a:xfrm>
            <a:off x="4283968" y="3645024"/>
            <a:ext cx="1224136" cy="1584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96136" y="3645024"/>
            <a:ext cx="1224136" cy="1584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08304" y="3645024"/>
            <a:ext cx="1224136" cy="1584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611560" y="3140968"/>
            <a:ext cx="7416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0800000">
            <a:off x="7812360" y="314096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5400000">
            <a:off x="7776356" y="3392996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>
            <a:off x="6192180" y="3392996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5400000">
            <a:off x="4608004" y="3401951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539552" y="2780928"/>
            <a:ext cx="10531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Page Parent</a:t>
            </a:r>
            <a:endParaRPr lang="fr-FR" sz="1400" dirty="0"/>
          </a:p>
        </p:txBody>
      </p:sp>
      <p:sp>
        <p:nvSpPr>
          <p:cNvPr id="22" name="ZoneTexte 21"/>
          <p:cNvSpPr txBox="1"/>
          <p:nvPr/>
        </p:nvSpPr>
        <p:spPr>
          <a:xfrm>
            <a:off x="4211960" y="2761183"/>
            <a:ext cx="1335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Page enfant n°1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5612962" y="2761183"/>
            <a:ext cx="1335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Page enfant n°2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7269146" y="2780928"/>
            <a:ext cx="1335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Page enfant n°3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1148466" y="4005064"/>
            <a:ext cx="1399422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>
                <a:latin typeface="Arial"/>
                <a:cs typeface="Arial"/>
              </a:rPr>
              <a:t>▪</a:t>
            </a:r>
            <a:r>
              <a:rPr lang="fr-FR" sz="1400" dirty="0" smtClean="0"/>
              <a:t>Page enfant n°1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Arial"/>
                <a:cs typeface="Arial"/>
              </a:rPr>
              <a:t>▪</a:t>
            </a:r>
            <a:r>
              <a:rPr lang="fr-FR" sz="1400" dirty="0" smtClean="0"/>
              <a:t>Page enfant n°2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Arial"/>
                <a:cs typeface="Arial"/>
              </a:rPr>
              <a:t>▪</a:t>
            </a:r>
            <a:r>
              <a:rPr lang="fr-FR" sz="1400" dirty="0" smtClean="0"/>
              <a:t>Page enfant n°3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462450" y="181089"/>
            <a:ext cx="21419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Les notions clés</a:t>
            </a:r>
          </a:p>
          <a:p>
            <a:pPr algn="r"/>
            <a:endParaRPr lang="fr-FR" dirty="0" smtClean="0">
              <a:solidFill>
                <a:srgbClr val="0070C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51520" y="1043444"/>
            <a:ext cx="673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Le groupe </a:t>
            </a:r>
            <a:r>
              <a:rPr lang="fr-FR" sz="1600" dirty="0" smtClean="0"/>
              <a:t>: ensemble de pages liées </a:t>
            </a:r>
            <a:r>
              <a:rPr lang="fr-FR" sz="1600" dirty="0" smtClean="0"/>
              <a:t>et gérées </a:t>
            </a:r>
            <a:r>
              <a:rPr lang="fr-FR" sz="1600" dirty="0" smtClean="0"/>
              <a:t>par </a:t>
            </a:r>
            <a:r>
              <a:rPr lang="fr-FR" sz="1600" dirty="0" smtClean="0"/>
              <a:t>un </a:t>
            </a:r>
            <a:r>
              <a:rPr lang="fr-FR" sz="1600" dirty="0" smtClean="0"/>
              <a:t>ensemble d’utilisateurs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1560" y="1628800"/>
            <a:ext cx="72008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▪ Chaque page appartient obligatoirement à un groupe </a:t>
            </a:r>
          </a:p>
          <a:p>
            <a:r>
              <a:rPr lang="fr-FR" sz="1600" dirty="0" smtClean="0"/>
              <a:t>▪ Chaque utilisateur appartient obligatoirement à un groupe</a:t>
            </a:r>
          </a:p>
          <a:p>
            <a:endParaRPr lang="fr-FR" sz="1600" dirty="0" smtClean="0"/>
          </a:p>
          <a:p>
            <a:r>
              <a:rPr lang="fr-FR" sz="1600" dirty="0" smtClean="0"/>
              <a:t>Une gestion du site conditionnée par son appartenance à son groupe :</a:t>
            </a:r>
          </a:p>
          <a:p>
            <a:r>
              <a:rPr lang="fr-FR" sz="1600" dirty="0" smtClean="0"/>
              <a:t>▪ Chacun ne voit et n’agit que sur sa partie, à l’exclusion de celles des autres</a:t>
            </a:r>
          </a:p>
          <a:p>
            <a:endParaRPr lang="fr-FR" sz="1600" dirty="0" smtClean="0"/>
          </a:p>
          <a:p>
            <a:r>
              <a:rPr lang="fr-FR" sz="1600" dirty="0" smtClean="0"/>
              <a:t>Un gestion souple :</a:t>
            </a:r>
          </a:p>
          <a:p>
            <a:r>
              <a:rPr lang="fr-FR" sz="1600" dirty="0" smtClean="0"/>
              <a:t>▪ Une page peut appartenir à plusieurs groupes</a:t>
            </a:r>
          </a:p>
          <a:p>
            <a:r>
              <a:rPr lang="fr-FR" sz="1600" dirty="0" smtClean="0"/>
              <a:t>Exemple : Dans le groupe Formations, un groupe Mastères spécialisés</a:t>
            </a:r>
          </a:p>
          <a:p>
            <a:r>
              <a:rPr lang="fr-FR" sz="1600" dirty="0" smtClean="0"/>
              <a:t>Exemple : Dans le groupe Recherche, un groupe Laboratoires</a:t>
            </a:r>
          </a:p>
          <a:p>
            <a:endParaRPr lang="fr-FR" sz="1600" dirty="0" smtClean="0"/>
          </a:p>
          <a:p>
            <a:r>
              <a:rPr lang="fr-FR" sz="1600" dirty="0" smtClean="0"/>
              <a:t>▪ Un utilisateur peut appartenir à plusieurs groupes </a:t>
            </a:r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r>
              <a:rPr lang="fr-FR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51520" y="2447017"/>
            <a:ext cx="7200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       ▪ Les rôles s’exercent au sein du groupe</a:t>
            </a:r>
          </a:p>
          <a:p>
            <a:r>
              <a:rPr lang="fr-FR" sz="1600" dirty="0" smtClean="0">
                <a:latin typeface="Arial"/>
                <a:cs typeface="Arial"/>
              </a:rPr>
              <a:t>     ▪ </a:t>
            </a:r>
            <a:r>
              <a:rPr lang="fr-FR" sz="1600" dirty="0" smtClean="0"/>
              <a:t>Chaque utilisateur a un rôle ou plusieurs rôles au sein de son ou ses groupes</a:t>
            </a:r>
          </a:p>
          <a:p>
            <a:r>
              <a:rPr lang="fr-FR" sz="1600" dirty="0" smtClean="0"/>
              <a:t>      </a:t>
            </a:r>
            <a:r>
              <a:rPr lang="fr-FR" sz="1600" dirty="0" smtClean="0">
                <a:latin typeface="Arial"/>
                <a:cs typeface="Arial"/>
              </a:rPr>
              <a:t>▪ </a:t>
            </a:r>
            <a:r>
              <a:rPr lang="fr-FR" sz="1600" dirty="0" smtClean="0"/>
              <a:t>Ce rôle est le même quelque soit le groupe</a:t>
            </a:r>
          </a:p>
          <a:p>
            <a:r>
              <a:rPr lang="fr-FR" sz="1600" dirty="0" smtClean="0"/>
              <a:t>      </a:t>
            </a:r>
            <a:r>
              <a:rPr lang="fr-FR" sz="1600" dirty="0" smtClean="0">
                <a:latin typeface="Arial"/>
                <a:cs typeface="Arial"/>
              </a:rPr>
              <a:t>▪ </a:t>
            </a:r>
            <a:r>
              <a:rPr lang="fr-FR" sz="1600" dirty="0" smtClean="0"/>
              <a:t>Les rôles se font et se défont librement MAIS l’Ecole a préconisé les rôles suivants : administrateur, contributeur, valideur, relecteur, traducteur</a:t>
            </a:r>
          </a:p>
          <a:p>
            <a:r>
              <a:rPr lang="fr-FR" sz="1600" dirty="0" smtClean="0"/>
              <a:t> </a:t>
            </a:r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r>
              <a:rPr lang="fr-FR" sz="1600" dirty="0" smtClean="0"/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462450" y="181089"/>
            <a:ext cx="21419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Les notions clés</a:t>
            </a:r>
          </a:p>
          <a:p>
            <a:pPr algn="r"/>
            <a:endParaRPr lang="fr-FR" dirty="0" smtClean="0">
              <a:solidFill>
                <a:srgbClr val="0070C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79512" y="1043444"/>
            <a:ext cx="907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Les permissions </a:t>
            </a:r>
            <a:r>
              <a:rPr lang="fr-FR" sz="1600" dirty="0" smtClean="0"/>
              <a:t>: 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sz="1600" dirty="0" smtClean="0"/>
              <a:t>droit d’accès aux différentes fonctionnalités (ex : créer une page, supprimer une page)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512" y="1484784"/>
            <a:ext cx="72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        ▪ Les permissions s’exercent au sein de son ou ses groupes</a:t>
            </a:r>
          </a:p>
          <a:p>
            <a:r>
              <a:rPr lang="fr-FR" sz="1600" dirty="0" smtClean="0"/>
              <a:t>        </a:t>
            </a:r>
            <a:r>
              <a:rPr lang="fr-FR" sz="1600" dirty="0" smtClean="0">
                <a:latin typeface="Arial"/>
                <a:cs typeface="Arial"/>
              </a:rPr>
              <a:t>▪ </a:t>
            </a:r>
            <a:r>
              <a:rPr lang="fr-FR" sz="1600" dirty="0" smtClean="0"/>
              <a:t>Les permissions sont définitivement établies</a:t>
            </a:r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r>
              <a:rPr lang="fr-FR" sz="1600" dirty="0" smtClean="0"/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9512" y="2051556"/>
            <a:ext cx="3051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Les rôles </a:t>
            </a:r>
            <a:r>
              <a:rPr lang="fr-FR" sz="1600" dirty="0" smtClean="0"/>
              <a:t>: </a:t>
            </a:r>
            <a:r>
              <a:rPr lang="fr-FR" sz="1600" dirty="0" smtClean="0"/>
              <a:t>groupe </a:t>
            </a:r>
            <a:r>
              <a:rPr lang="fr-FR" sz="1600" dirty="0" smtClean="0"/>
              <a:t>de </a:t>
            </a:r>
            <a:r>
              <a:rPr lang="fr-FR" sz="1600" dirty="0" smtClean="0"/>
              <a:t>permissions</a:t>
            </a:r>
            <a:endParaRPr lang="fr-FR" sz="1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933056"/>
            <a:ext cx="5616624" cy="2553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462450" y="181089"/>
            <a:ext cx="21419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Les notions clés</a:t>
            </a:r>
          </a:p>
          <a:p>
            <a:pPr algn="r"/>
            <a:endParaRPr lang="fr-FR" dirty="0" smtClean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33467" y="2001614"/>
            <a:ext cx="23695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Je crée une nouvelle page</a:t>
            </a:r>
          </a:p>
          <a:p>
            <a:r>
              <a:rPr lang="fr-FR" sz="1200" dirty="0" smtClean="0"/>
              <a:t>Je n’ai pas le droit de la publier</a:t>
            </a:r>
          </a:p>
          <a:p>
            <a:endParaRPr lang="fr-FR" sz="1200" dirty="0" smtClean="0"/>
          </a:p>
          <a:p>
            <a:endParaRPr lang="fr-FR" sz="1200" dirty="0" smtClean="0"/>
          </a:p>
          <a:p>
            <a:endParaRPr lang="fr-FR" sz="12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61459" y="3009726"/>
            <a:ext cx="2691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200" dirty="0" smtClean="0">
                <a:solidFill>
                  <a:prstClr val="black"/>
                </a:solidFill>
              </a:rPr>
              <a:t>Je soumets ma page à validation </a:t>
            </a:r>
          </a:p>
          <a:p>
            <a:pPr lvl="0"/>
            <a:r>
              <a:rPr lang="fr-FR" sz="1200" dirty="0" smtClean="0">
                <a:solidFill>
                  <a:prstClr val="black"/>
                </a:solidFill>
              </a:rPr>
              <a:t>à une ou plusieurs personnes autorisées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99992" y="3009726"/>
            <a:ext cx="2691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200" dirty="0" smtClean="0">
                <a:solidFill>
                  <a:prstClr val="black"/>
                </a:solidFill>
              </a:rPr>
              <a:t>Je soumets ma page à relecture</a:t>
            </a:r>
          </a:p>
          <a:p>
            <a:pPr lvl="0"/>
            <a:r>
              <a:rPr lang="fr-FR" sz="1200" dirty="0" smtClean="0">
                <a:solidFill>
                  <a:prstClr val="black"/>
                </a:solidFill>
              </a:rPr>
              <a:t>à une ou plusieurs personnes autorisées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99992" y="2228671"/>
            <a:ext cx="35622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200" dirty="0" smtClean="0">
                <a:solidFill>
                  <a:prstClr val="black"/>
                </a:solidFill>
              </a:rPr>
              <a:t>Je souhaite la faire relire par un tiers avant publication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 rot="5400000">
            <a:off x="1589551" y="27576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5400000">
            <a:off x="5831346" y="275690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5400000">
            <a:off x="5831346" y="376501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499992" y="3988221"/>
            <a:ext cx="400539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200" dirty="0" smtClean="0">
                <a:solidFill>
                  <a:prstClr val="black"/>
                </a:solidFill>
              </a:rPr>
              <a:t>Ces personnes modifient et/ou commentent ma page.</a:t>
            </a:r>
          </a:p>
          <a:p>
            <a:pPr lvl="0"/>
            <a:r>
              <a:rPr lang="fr-FR" sz="1200" dirty="0" smtClean="0">
                <a:solidFill>
                  <a:prstClr val="black"/>
                </a:solidFill>
              </a:rPr>
              <a:t>Les commentaires sont partagées.</a:t>
            </a:r>
          </a:p>
          <a:p>
            <a:pPr lvl="0"/>
            <a:endParaRPr lang="fr-FR" sz="1200" dirty="0" smtClean="0">
              <a:solidFill>
                <a:prstClr val="black"/>
              </a:solidFill>
            </a:endParaRPr>
          </a:p>
          <a:p>
            <a:pPr lvl="0"/>
            <a:r>
              <a:rPr lang="fr-FR" sz="1200" dirty="0" smtClean="0">
                <a:solidFill>
                  <a:prstClr val="black"/>
                </a:solidFill>
              </a:rPr>
              <a:t>Ils signalent la fin de leur relecture</a:t>
            </a:r>
          </a:p>
          <a:p>
            <a:pPr lvl="0"/>
            <a:endParaRPr lang="fr-FR" sz="1200" dirty="0" smtClean="0">
              <a:solidFill>
                <a:prstClr val="black"/>
              </a:solidFill>
            </a:endParaRPr>
          </a:p>
          <a:p>
            <a:pPr lvl="0"/>
            <a:r>
              <a:rPr lang="fr-FR" sz="1200" dirty="0" smtClean="0">
                <a:solidFill>
                  <a:prstClr val="black"/>
                </a:solidFill>
              </a:rPr>
              <a:t>Je décide quand mettre fin à la relecture soumet à validation </a:t>
            </a:r>
          </a:p>
          <a:p>
            <a:pPr lvl="0"/>
            <a:r>
              <a:rPr lang="fr-FR" sz="1200" dirty="0" smtClean="0">
                <a:solidFill>
                  <a:prstClr val="black"/>
                </a:solidFill>
              </a:rPr>
              <a:t>ou publie directement (si autorisé) la page</a:t>
            </a:r>
          </a:p>
        </p:txBody>
      </p:sp>
      <p:cxnSp>
        <p:nvCxnSpPr>
          <p:cNvPr id="23" name="Connecteur droit avec flèche 22"/>
          <p:cNvCxnSpPr/>
          <p:nvPr/>
        </p:nvCxnSpPr>
        <p:spPr>
          <a:xfrm rot="5400000">
            <a:off x="1588757" y="383702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61459" y="4089846"/>
            <a:ext cx="31624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200" dirty="0" smtClean="0">
                <a:solidFill>
                  <a:prstClr val="black"/>
                </a:solidFill>
              </a:rPr>
              <a:t>Une des personnes autorisées accède à la page </a:t>
            </a:r>
          </a:p>
          <a:p>
            <a:pPr lvl="0"/>
            <a:r>
              <a:rPr lang="fr-FR" sz="1200" dirty="0" smtClean="0">
                <a:solidFill>
                  <a:prstClr val="black"/>
                </a:solidFill>
              </a:rPr>
              <a:t>et la publie ou la modifie avant publication, </a:t>
            </a:r>
          </a:p>
          <a:p>
            <a:pPr lvl="0"/>
            <a:r>
              <a:rPr lang="fr-FR" sz="1200" dirty="0" smtClean="0">
                <a:solidFill>
                  <a:prstClr val="black"/>
                </a:solidFill>
              </a:rPr>
              <a:t>ou la supprime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27584" y="5408637"/>
            <a:ext cx="727404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Je modifie une page en ligne</a:t>
            </a:r>
          </a:p>
          <a:p>
            <a:r>
              <a:rPr lang="fr-FR" sz="1200" dirty="0" smtClean="0"/>
              <a:t>Je crée une copie de la page en ligne, </a:t>
            </a:r>
            <a:r>
              <a:rPr lang="fr-FR" sz="1200" b="1" dirty="0" smtClean="0"/>
              <a:t>une révision</a:t>
            </a:r>
            <a:r>
              <a:rPr lang="fr-FR" sz="1200" dirty="0" smtClean="0"/>
              <a:t>, et lui applique un workflow.</a:t>
            </a:r>
          </a:p>
          <a:p>
            <a:r>
              <a:rPr lang="fr-FR" sz="1200" dirty="0" smtClean="0"/>
              <a:t>Une fois le travail de relecture terminé,  la copie est publiée et remplace automatiquement la version en ligne.</a:t>
            </a:r>
          </a:p>
          <a:p>
            <a:r>
              <a:rPr lang="fr-FR" sz="1200" dirty="0" smtClean="0"/>
              <a:t>Les révisions s’additionnent au fil des modifications, je peux revenir à une version antérieure et la mettre en ligne.</a:t>
            </a:r>
          </a:p>
          <a:p>
            <a:endParaRPr lang="fr-FR" sz="1600" b="1" dirty="0" smtClean="0">
              <a:solidFill>
                <a:schemeClr val="tx2"/>
              </a:solidFill>
            </a:endParaRPr>
          </a:p>
          <a:p>
            <a:endParaRPr lang="fr-FR" sz="1200" dirty="0" smtClean="0"/>
          </a:p>
          <a:p>
            <a:endParaRPr lang="fr-FR" sz="1200" dirty="0" smtClean="0"/>
          </a:p>
          <a:p>
            <a:endParaRPr lang="fr-FR" sz="1200" dirty="0" smtClean="0"/>
          </a:p>
        </p:txBody>
      </p:sp>
      <p:sp>
        <p:nvSpPr>
          <p:cNvPr id="26" name="ZoneTexte 25"/>
          <p:cNvSpPr txBox="1"/>
          <p:nvPr/>
        </p:nvSpPr>
        <p:spPr>
          <a:xfrm>
            <a:off x="179512" y="1187460"/>
            <a:ext cx="7174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Le workflow </a:t>
            </a:r>
            <a:r>
              <a:rPr lang="fr-FR" sz="1600" dirty="0" smtClean="0"/>
              <a:t>: 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sz="1600" dirty="0" smtClean="0"/>
              <a:t>flux d’actions successives en collaboration avec plusieurs personnes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489715" y="181089"/>
            <a:ext cx="518674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Quelles actions possibles sur une page ?</a:t>
            </a:r>
          </a:p>
          <a:p>
            <a:pPr algn="r"/>
            <a:endParaRPr lang="fr-FR" dirty="0" smtClean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08720"/>
            <a:ext cx="60637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lèche vers le bas 6"/>
          <p:cNvSpPr/>
          <p:nvPr/>
        </p:nvSpPr>
        <p:spPr>
          <a:xfrm>
            <a:off x="3707904" y="5013176"/>
            <a:ext cx="2448272" cy="36004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783520" y="5517232"/>
            <a:ext cx="851515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PUBLIER </a:t>
            </a:r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732205" y="5517232"/>
            <a:ext cx="2726003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ENREGISTRER COMME BROUILLON</a:t>
            </a:r>
            <a:endParaRPr lang="fr-FR" sz="1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599944" y="5517232"/>
            <a:ext cx="2175404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SOUMETTRE A VALIDATION</a:t>
            </a:r>
            <a:endParaRPr lang="fr-FR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503600" y="5949280"/>
            <a:ext cx="2125518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SOUMETTRE A RELECTURE</a:t>
            </a:r>
            <a:endParaRPr 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807856" y="5949280"/>
            <a:ext cx="1050288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SUPPRIMER</a:t>
            </a:r>
            <a:endParaRPr lang="fr-FR" sz="1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205840" y="5949280"/>
            <a:ext cx="926857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ARCHIVER</a:t>
            </a:r>
            <a:endParaRPr lang="fr-FR" sz="1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7328136" y="5949280"/>
            <a:ext cx="1204304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DESARCHIVER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779912" y="6381328"/>
            <a:ext cx="2271904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SOUMETTRE A TRADUCTION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sz="1600" b="1" dirty="0" smtClean="0">
            <a:solidFill>
              <a:schemeClr val="accent1">
                <a:lumMod val="75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1855</TotalTime>
  <Words>797</Words>
  <Application>Microsoft Office PowerPoint</Application>
  <PresentationFormat>Affichage à l'écran (4:3)</PresentationFormat>
  <Paragraphs>166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aziza</dc:creator>
  <cp:lastModifiedBy>aziza</cp:lastModifiedBy>
  <cp:revision>390</cp:revision>
  <dcterms:created xsi:type="dcterms:W3CDTF">2010-11-24T11:09:51Z</dcterms:created>
  <dcterms:modified xsi:type="dcterms:W3CDTF">2011-01-12T18:08:43Z</dcterms:modified>
</cp:coreProperties>
</file>